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15138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2298" y="-78"/>
      </p:cViewPr>
      <p:guideLst>
        <p:guide orient="horz" pos="322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EF6C9-624B-4727-9946-67E910B13B11}" type="datetimeFigureOut">
              <a:rPr lang="ru-RU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316D6-3961-40F1-9D5A-EB13D72E3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F048E-1820-4A0F-8BFA-A9B3F553833F}" type="datetimeFigureOut">
              <a:rPr lang="ru-RU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150CC-8BC0-47A0-830F-C64B084C74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258E8-5EB5-422A-B75F-CD751BEA6CBB}" type="datetimeFigureOut">
              <a:rPr lang="ru-RU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F70DE-6272-4D8F-8AA3-1273CAABD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CA858-8E32-48F6-BCE7-08C14B2102E6}" type="datetimeFigureOut">
              <a:rPr lang="ru-RU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93FF5-F1DF-486E-AE93-41206A113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7" y="2469622"/>
            <a:ext cx="5915025" cy="412062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7" y="6629225"/>
            <a:ext cx="5915025" cy="21669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F5323-E580-442F-BB3A-BCCDC699BBE5}" type="datetimeFigureOut">
              <a:rPr lang="ru-RU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843A1-9C54-48EC-BFD6-BD0F230F9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90747-EFB6-4064-BB98-6AA2BD2F0847}" type="datetimeFigureOut">
              <a:rPr lang="ru-RU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4BBE4-2BFB-4A6F-8A05-C24E6B1CC6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2" y="527403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6"/>
            <a:ext cx="2901255" cy="1190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4" y="2428346"/>
            <a:ext cx="2915543" cy="119009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4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62535-D3B0-438E-A4F1-0C7B05C4DCB7}" type="datetimeFigureOut">
              <a:rPr lang="ru-RU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9AF4-F676-4FE8-8EEB-A06CFAD28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21640-6F0E-43E1-9587-DA2D25AE7E12}" type="datetimeFigureOut">
              <a:rPr lang="ru-RU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58641-65D7-44B4-90B2-B81FAB32F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9044C-0B96-4A68-A9F2-05514AD0B369}" type="datetimeFigureOut">
              <a:rPr lang="ru-RU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E660F-5C88-4C0E-9D52-4265537235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4" y="1426281"/>
            <a:ext cx="3471863" cy="70396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548EA-3D14-4523-B82A-56B306319594}" type="datetimeFigureOut">
              <a:rPr lang="ru-RU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B8283-6027-44E6-9F71-D57D222DE2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2" y="660400"/>
            <a:ext cx="2211883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4" y="1426281"/>
            <a:ext cx="3471863" cy="703968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2" y="2971800"/>
            <a:ext cx="2211883" cy="55056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9F576-E7C2-445A-952A-49CD42E160F4}" type="datetimeFigureOut">
              <a:rPr lang="ru-RU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59D52-5E98-4D75-9970-A0C3F4E0C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71488" y="527050"/>
            <a:ext cx="59150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71488" y="2636838"/>
            <a:ext cx="5915025" cy="62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705846-50C4-4CCE-AA4F-166FE71F07FE}" type="datetimeFigureOut">
              <a:rPr lang="ru-RU"/>
              <a:pPr>
                <a:defRPr/>
              </a:pPr>
              <a:t>07.05.2018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EA1FF9-5B4D-4863-B0AD-9DE3BD9C9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8953500"/>
            <a:ext cx="6858000" cy="915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1168400" lvl="3" fontAlgn="auto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FF0000"/>
                </a:solidFill>
                <a:latin typeface="+mn-lt"/>
                <a:cs typeface="+mn-cs"/>
              </a:rPr>
              <a:t>Решение о привлечении средств родителей, направление обучающихся на мероприятия принимается родителями на родительских собраниях и </a:t>
            </a:r>
            <a:r>
              <a:rPr lang="ru-RU" sz="1600" b="1" u="sng" dirty="0">
                <a:solidFill>
                  <a:srgbClr val="FF0000"/>
                </a:solidFill>
                <a:latin typeface="+mn-lt"/>
                <a:cs typeface="+mn-cs"/>
              </a:rPr>
              <a:t>не </a:t>
            </a:r>
            <a:r>
              <a:rPr lang="ru-RU" sz="1600" b="1" u="sng" dirty="0">
                <a:solidFill>
                  <a:srgbClr val="FF0000"/>
                </a:solidFill>
                <a:latin typeface="+mn-lt"/>
                <a:cs typeface="+mn-cs"/>
              </a:rPr>
              <a:t>является обязательным</a:t>
            </a:r>
            <a:r>
              <a:rPr lang="ru-RU" sz="1600" b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ru-RU" sz="1600" dirty="0">
                <a:solidFill>
                  <a:srgbClr val="FF0000"/>
                </a:solidFill>
                <a:latin typeface="+mn-lt"/>
                <a:cs typeface="+mn-cs"/>
              </a:rPr>
              <a:t>для всех </a:t>
            </a:r>
            <a:r>
              <a:rPr lang="ru-RU" sz="1600" dirty="0">
                <a:solidFill>
                  <a:srgbClr val="FF0000"/>
                </a:solidFill>
                <a:latin typeface="+mn-lt"/>
                <a:cs typeface="+mn-cs"/>
              </a:rPr>
              <a:t>родителей.</a:t>
            </a:r>
            <a:endParaRPr lang="ru-RU" sz="1600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516313" y="850900"/>
            <a:ext cx="3341687" cy="4851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850900"/>
            <a:ext cx="3341688" cy="48514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825500"/>
          </a:xfrm>
          <a:solidFill>
            <a:schemeClr val="bg1">
              <a:lumMod val="95000"/>
            </a:schemeClr>
          </a:solidFill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latin typeface="+mn-lt"/>
                <a:cs typeface="Times New Roman" panose="02020603050405020304" pitchFamily="18" charset="0"/>
              </a:rPr>
              <a:t>Информация для родителей</a:t>
            </a:r>
            <a:br>
              <a:rPr lang="ru-RU" sz="2400" dirty="0" smtClean="0">
                <a:latin typeface="+mn-lt"/>
                <a:cs typeface="Times New Roman" panose="02020603050405020304" pitchFamily="18" charset="0"/>
              </a:rPr>
            </a:br>
            <a:r>
              <a:rPr lang="ru-RU" sz="2400" dirty="0" smtClean="0">
                <a:latin typeface="+mn-lt"/>
                <a:cs typeface="Times New Roman" panose="02020603050405020304" pitchFamily="18" charset="0"/>
              </a:rPr>
              <a:t>по </a:t>
            </a:r>
            <a:r>
              <a:rPr lang="ru-RU" sz="2400" dirty="0">
                <a:latin typeface="+mn-lt"/>
                <a:cs typeface="Times New Roman" panose="02020603050405020304" pitchFamily="18" charset="0"/>
              </a:rPr>
              <a:t>формированию бюджета </a:t>
            </a:r>
            <a:r>
              <a:rPr lang="ru-RU" sz="2400" dirty="0" smtClean="0">
                <a:latin typeface="+mn-lt"/>
                <a:cs typeface="Times New Roman" panose="02020603050405020304" pitchFamily="18" charset="0"/>
              </a:rPr>
              <a:t>школы</a:t>
            </a:r>
            <a:endParaRPr lang="ru-RU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0" y="850900"/>
            <a:ext cx="3341688" cy="1181100"/>
          </a:xfrm>
          <a:ln w="28575">
            <a:prstDash val="sysDash"/>
          </a:ln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b="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Краевой бюджет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000" b="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З</a:t>
            </a:r>
            <a:r>
              <a:rPr lang="ru-RU" sz="2000" b="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аработная плата и учебные расходы:</a:t>
            </a:r>
            <a:endParaRPr lang="ru-RU" sz="2000" b="0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3318" name="Текст 4"/>
          <p:cNvSpPr>
            <a:spLocks noGrp="1"/>
          </p:cNvSpPr>
          <p:nvPr>
            <p:ph type="body" sz="quarter" idx="3"/>
          </p:nvPr>
        </p:nvSpPr>
        <p:spPr>
          <a:xfrm>
            <a:off x="3516313" y="850900"/>
            <a:ext cx="3341687" cy="1181100"/>
          </a:xfrm>
        </p:spPr>
        <p:txBody>
          <a:bodyPr/>
          <a:lstStyle/>
          <a:p>
            <a:pPr algn="ctr"/>
            <a:r>
              <a:rPr lang="ru-RU" b="0" smtClean="0">
                <a:solidFill>
                  <a:srgbClr val="C00000"/>
                </a:solidFill>
                <a:cs typeface="Times New Roman" pitchFamily="18" charset="0"/>
              </a:rPr>
              <a:t>Местный бюджет</a:t>
            </a:r>
          </a:p>
          <a:p>
            <a:pPr algn="ctr"/>
            <a:r>
              <a:rPr lang="ru-RU" sz="2000" b="0" smtClean="0">
                <a:solidFill>
                  <a:srgbClr val="C00000"/>
                </a:solidFill>
                <a:cs typeface="Times New Roman" pitchFamily="18" charset="0"/>
              </a:rPr>
              <a:t>Содержание имущества школы:</a:t>
            </a:r>
          </a:p>
        </p:txBody>
      </p:sp>
      <p:sp>
        <p:nvSpPr>
          <p:cNvPr id="13319" name="Объект 5"/>
          <p:cNvSpPr>
            <a:spLocks noGrp="1"/>
          </p:cNvSpPr>
          <p:nvPr>
            <p:ph sz="quarter" idx="4"/>
          </p:nvPr>
        </p:nvSpPr>
        <p:spPr>
          <a:xfrm>
            <a:off x="4397375" y="2393950"/>
            <a:ext cx="2376488" cy="3159125"/>
          </a:xfrm>
        </p:spPr>
        <p:txBody>
          <a:bodyPr/>
          <a:lstStyle/>
          <a:p>
            <a:pPr marL="0" indent="0">
              <a:spcBef>
                <a:spcPts val="1800"/>
              </a:spcBef>
              <a:buFont typeface="Arial" charset="0"/>
              <a:buNone/>
            </a:pPr>
            <a:r>
              <a:rPr lang="ru-RU" sz="2000" smtClean="0">
                <a:solidFill>
                  <a:srgbClr val="C00000"/>
                </a:solidFill>
              </a:rPr>
              <a:t>Коммунальные услуги</a:t>
            </a:r>
          </a:p>
          <a:p>
            <a:pPr marL="0" indent="0">
              <a:spcBef>
                <a:spcPts val="2000"/>
              </a:spcBef>
              <a:buFont typeface="Arial" charset="0"/>
              <a:buNone/>
            </a:pPr>
            <a:r>
              <a:rPr lang="ru-RU" sz="2000" smtClean="0">
                <a:solidFill>
                  <a:srgbClr val="C00000"/>
                </a:solidFill>
              </a:rPr>
              <a:t>Ремонт</a:t>
            </a:r>
          </a:p>
          <a:p>
            <a:pPr marL="0" indent="0">
              <a:spcBef>
                <a:spcPts val="2000"/>
              </a:spcBef>
              <a:buFont typeface="Arial" charset="0"/>
              <a:buNone/>
            </a:pPr>
            <a:r>
              <a:rPr lang="ru-RU" sz="2000" smtClean="0">
                <a:solidFill>
                  <a:srgbClr val="C00000"/>
                </a:solidFill>
              </a:rPr>
              <a:t>Приобретение мебели</a:t>
            </a:r>
          </a:p>
          <a:p>
            <a:pPr marL="0" indent="0">
              <a:spcBef>
                <a:spcPts val="1800"/>
              </a:spcBef>
              <a:buFont typeface="Arial" charset="0"/>
              <a:buNone/>
            </a:pPr>
            <a:r>
              <a:rPr lang="ru-RU" sz="2000" smtClean="0">
                <a:solidFill>
                  <a:srgbClr val="C00000"/>
                </a:solidFill>
              </a:rPr>
              <a:t>Услуги связи</a:t>
            </a:r>
          </a:p>
          <a:p>
            <a:pPr marL="0" indent="0">
              <a:spcBef>
                <a:spcPts val="1700"/>
              </a:spcBef>
              <a:buFont typeface="Arial" charset="0"/>
              <a:buNone/>
            </a:pPr>
            <a:r>
              <a:rPr lang="ru-RU" sz="2000" smtClean="0">
                <a:solidFill>
                  <a:srgbClr val="C00000"/>
                </a:solidFill>
              </a:rPr>
              <a:t>и т.п.</a:t>
            </a:r>
          </a:p>
        </p:txBody>
      </p:sp>
      <p:sp>
        <p:nvSpPr>
          <p:cNvPr id="13320" name="Прямоугольник 6"/>
          <p:cNvSpPr>
            <a:spLocks noChangeArrowheads="1"/>
          </p:cNvSpPr>
          <p:nvPr/>
        </p:nvSpPr>
        <p:spPr bwMode="auto">
          <a:xfrm>
            <a:off x="871538" y="6242050"/>
            <a:ext cx="5972175" cy="26939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>
                <a:latin typeface="Calibri" pitchFamily="34" charset="0"/>
              </a:rPr>
              <a:t>экскурсии, посещение театров, музеев</a:t>
            </a:r>
          </a:p>
          <a:p>
            <a:pPr marL="285750" indent="-285750">
              <a:spcBef>
                <a:spcPts val="1800"/>
              </a:spcBef>
              <a:buFontTx/>
              <a:buChar char="-"/>
            </a:pPr>
            <a:r>
              <a:rPr lang="ru-RU" sz="1600">
                <a:latin typeface="Calibri" pitchFamily="34" charset="0"/>
              </a:rPr>
              <a:t>дополнительные образовательные услуги, если они не включены в учебный план школы (например, китайский язык, плавание, бальные танцы, подготовка к поступлению в вуз)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>
                <a:latin typeface="Calibri" pitchFamily="34" charset="0"/>
              </a:rPr>
              <a:t>дополнительные (не образовательные) услуги (оздоровительные, полиграфические и т.п.) </a:t>
            </a:r>
          </a:p>
          <a:p>
            <a:pPr marL="285750" indent="-285750">
              <a:spcBef>
                <a:spcPts val="600"/>
              </a:spcBef>
              <a:buFontTx/>
              <a:buChar char="-"/>
            </a:pPr>
            <a:r>
              <a:rPr lang="ru-RU" sz="1600">
                <a:latin typeface="Calibri" pitchFamily="34" charset="0"/>
              </a:rPr>
              <a:t>дополнительные меры по повышению комфортности пребывания ребенка в школе (кулеры с водой в классах, индивидуальные раздевалки, и т.п.) </a:t>
            </a:r>
          </a:p>
        </p:txBody>
      </p:sp>
      <p:pic>
        <p:nvPicPr>
          <p:cNvPr id="1028" name="Picture 4" descr="https://image.freepik.com/free-icon/no-translate-detected_318-45543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38241" y="3134923"/>
            <a:ext cx="575121" cy="575121"/>
          </a:xfrm>
          <a:prstGeom prst="rect">
            <a:avLst/>
          </a:prstGeom>
          <a:noFill/>
          <a:extLst>
            <a:ext uri="{909E8E84-426E-40DD-AFC4-6F175D3DCCD1}"/>
          </a:extLst>
        </p:spPr>
      </p:pic>
      <p:pic>
        <p:nvPicPr>
          <p:cNvPr id="1030" name="Picture 6" descr="http://zi.dn.ua/upload/iblock/c59/c59700c060e511f0ec80cfa935d8fd43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 l="11727" t="13114" r="64489" b="57567"/>
          <a:stretch/>
        </p:blipFill>
        <p:spPr bwMode="auto">
          <a:xfrm>
            <a:off x="3852824" y="2362440"/>
            <a:ext cx="312347" cy="324942"/>
          </a:xfrm>
          <a:prstGeom prst="rect">
            <a:avLst/>
          </a:prstGeom>
          <a:noFill/>
          <a:extLst>
            <a:ext uri="{909E8E84-426E-40DD-AFC4-6F175D3DCCD1}"/>
          </a:extLst>
        </p:spPr>
      </p:pic>
      <p:pic>
        <p:nvPicPr>
          <p:cNvPr id="11" name="Picture 6" descr="http://zi.dn.ua/upload/iblock/c59/c59700c060e511f0ec80cfa935d8fd43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 l="9142" t="50690" r="64778" b="15977"/>
          <a:stretch/>
        </p:blipFill>
        <p:spPr bwMode="auto">
          <a:xfrm>
            <a:off x="3696915" y="2702221"/>
            <a:ext cx="316674" cy="328678"/>
          </a:xfrm>
          <a:prstGeom prst="rect">
            <a:avLst/>
          </a:prstGeom>
          <a:noFill/>
          <a:extLst>
            <a:ext uri="{909E8E84-426E-40DD-AFC4-6F175D3DCCD1}"/>
          </a:extLst>
        </p:spPr>
      </p:pic>
      <p:pic>
        <p:nvPicPr>
          <p:cNvPr id="12" name="Picture 6" descr="http://zi.dn.ua/upload/iblock/c59/c59700c060e511f0ec80cfa935d8fd43.jp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 l="41053" t="15653" r="34086" b="57567"/>
          <a:stretch/>
        </p:blipFill>
        <p:spPr bwMode="auto">
          <a:xfrm>
            <a:off x="3761384" y="4548989"/>
            <a:ext cx="531790" cy="417750"/>
          </a:xfrm>
          <a:prstGeom prst="rect">
            <a:avLst/>
          </a:prstGeom>
          <a:noFill/>
          <a:extLst>
            <a:ext uri="{909E8E84-426E-40DD-AFC4-6F175D3DCCD1}"/>
          </a:extLst>
        </p:spPr>
      </p:pic>
      <p:pic>
        <p:nvPicPr>
          <p:cNvPr id="13" name="Picture 6" descr="http://zi.dn.ua/upload/iblock/c59/c59700c060e511f0ec80cfa935d8fd43.jpg"/>
          <p:cNvPicPr>
            <a:picLocks noChangeAspect="1" noChangeArrowheads="1"/>
          </p:cNvPicPr>
          <p:nvPr/>
        </p:nvPicPr>
        <p:blipFill rotWithShape="1"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 l="41054" t="51463" r="36769" b="12727"/>
          <a:stretch/>
        </p:blipFill>
        <p:spPr bwMode="auto">
          <a:xfrm>
            <a:off x="4010678" y="2703199"/>
            <a:ext cx="279540" cy="329168"/>
          </a:xfrm>
          <a:prstGeom prst="rect">
            <a:avLst/>
          </a:prstGeom>
          <a:noFill/>
          <a:extLst>
            <a:ext uri="{909E8E84-426E-40DD-AFC4-6F175D3DCCD1}"/>
          </a:extLst>
        </p:spPr>
      </p:pic>
      <p:pic>
        <p:nvPicPr>
          <p:cNvPr id="1032" name="Picture 8" descr="http://e-stroy.pro/wp-content/uploads/Vnutrennyaya-otdelka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704200" y="3134223"/>
            <a:ext cx="586433" cy="586433"/>
          </a:xfrm>
          <a:prstGeom prst="rect">
            <a:avLst/>
          </a:prstGeom>
          <a:noFill/>
          <a:extLst>
            <a:ext uri="{909E8E84-426E-40DD-AFC4-6F175D3DCCD1}"/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 rotWithShape="1"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 t="19304" b="17783"/>
          <a:stretch/>
        </p:blipFill>
        <p:spPr bwMode="auto">
          <a:xfrm>
            <a:off x="3684641" y="3859332"/>
            <a:ext cx="66615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</p:pic>
      <p:pic>
        <p:nvPicPr>
          <p:cNvPr id="1038" name="Picture 14" descr="http://cdns2.freepik.com/free-photo/test-tube-and-flask-for-chemistry-class_318-58961.jpg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37433" y="4453906"/>
            <a:ext cx="387836" cy="512833"/>
          </a:xfrm>
          <a:prstGeom prst="rect">
            <a:avLst/>
          </a:prstGeom>
          <a:noFill/>
          <a:extLst>
            <a:ext uri="{909E8E84-426E-40DD-AFC4-6F175D3DCCD1}"/>
          </a:extLst>
        </p:spPr>
      </p:pic>
      <p:pic>
        <p:nvPicPr>
          <p:cNvPr id="1042" name="Picture 18" descr="https://png.icons8.com/?id=11515&amp;size=1600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 flipH="1">
            <a:off x="140433" y="3831199"/>
            <a:ext cx="481793" cy="494379"/>
          </a:xfrm>
          <a:prstGeom prst="rect">
            <a:avLst/>
          </a:prstGeom>
          <a:noFill/>
          <a:extLst>
            <a:ext uri="{909E8E84-426E-40DD-AFC4-6F175D3DCCD1}"/>
          </a:extLst>
        </p:spPr>
      </p:pic>
      <p:sp>
        <p:nvSpPr>
          <p:cNvPr id="10" name="Прямоугольник 9"/>
          <p:cNvSpPr/>
          <p:nvPr/>
        </p:nvSpPr>
        <p:spPr>
          <a:xfrm>
            <a:off x="742950" y="2152650"/>
            <a:ext cx="2671763" cy="32321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Оплата труда работников школы,</a:t>
            </a:r>
            <a:b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</a:b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в </a:t>
            </a:r>
            <a:r>
              <a:rPr lang="ru-RU" sz="2000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т.ч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. дворников</a:t>
            </a:r>
          </a:p>
          <a:p>
            <a:pPr fontAlgn="auto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Учебники</a:t>
            </a:r>
          </a:p>
          <a:p>
            <a:pPr fontAlgn="auto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Лабораторное оборудование</a:t>
            </a:r>
          </a:p>
          <a:p>
            <a:pPr fontAlgn="auto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Расходные материалы</a:t>
            </a:r>
          </a:p>
          <a:p>
            <a:pPr fontAlgn="auto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и т.п.  </a:t>
            </a:r>
          </a:p>
        </p:txBody>
      </p:sp>
      <p:sp>
        <p:nvSpPr>
          <p:cNvPr id="13331" name="Прямоугольник 17"/>
          <p:cNvSpPr>
            <a:spLocks noChangeArrowheads="1"/>
          </p:cNvSpPr>
          <p:nvPr/>
        </p:nvSpPr>
        <p:spPr bwMode="auto">
          <a:xfrm>
            <a:off x="249238" y="5553075"/>
            <a:ext cx="64055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000000"/>
                </a:solidFill>
                <a:latin typeface="Calibri" pitchFamily="34" charset="0"/>
              </a:rPr>
              <a:t>Родители вправе направлять свои средства на:</a:t>
            </a:r>
          </a:p>
        </p:txBody>
      </p:sp>
      <p:pic>
        <p:nvPicPr>
          <p:cNvPr id="13332" name="Picture 22" descr="https://png.icons8.com/?id=24907&amp;size=160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96850" y="6807200"/>
            <a:ext cx="601663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3" name="Picture 24" descr="https://www.vectorportal.com/img_novi/sign-of-printer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49238" y="7588250"/>
            <a:ext cx="519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4" name="Picture 25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63538" y="8235950"/>
            <a:ext cx="360362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5" name="Picture 2" descr="http://clipart-library.com/images/ziX579K5T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1463" y="6242050"/>
            <a:ext cx="474662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Равнобедренный треугольник 7"/>
          <p:cNvSpPr/>
          <p:nvPr/>
        </p:nvSpPr>
        <p:spPr>
          <a:xfrm>
            <a:off x="153988" y="9072563"/>
            <a:ext cx="793750" cy="666750"/>
          </a:xfrm>
          <a:prstGeom prst="triangl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13337" name="Прямоугольник 8"/>
          <p:cNvSpPr>
            <a:spLocks noChangeArrowheads="1"/>
          </p:cNvSpPr>
          <p:nvPr/>
        </p:nvSpPr>
        <p:spPr bwMode="auto">
          <a:xfrm>
            <a:off x="352425" y="9056688"/>
            <a:ext cx="3857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>
                <a:solidFill>
                  <a:srgbClr val="000000"/>
                </a:solidFill>
                <a:latin typeface="Calibri" pitchFamily="34" charset="0"/>
              </a:rPr>
              <a:t>!</a:t>
            </a:r>
            <a:endParaRPr lang="ru-RU">
              <a:latin typeface="Calibri" pitchFamily="34" charset="0"/>
            </a:endParaRPr>
          </a:p>
        </p:txBody>
      </p:sp>
      <p:pic>
        <p:nvPicPr>
          <p:cNvPr id="29" name="Picture 13" descr="C:\3\img_458198.png"/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9386" y="2321021"/>
            <a:ext cx="762799" cy="764355"/>
          </a:xfrm>
          <a:prstGeom prst="rect">
            <a:avLst/>
          </a:prstGeom>
          <a:noFill/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121</Words>
  <Application>Microsoft Office PowerPoint</Application>
  <PresentationFormat>Лист A4 (210x297 мм)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Calibri</vt:lpstr>
      <vt:lpstr>Arial</vt:lpstr>
      <vt:lpstr>Calibri Light</vt:lpstr>
      <vt:lpstr>Times New Roman</vt:lpstr>
      <vt:lpstr>Тема Office</vt:lpstr>
      <vt:lpstr>Информация для родителей по формированию бюджета школы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Инструкция  для родителей по формированию бюджета школы</dc:title>
  <dc:creator>Шабурова Ольга Вячеславовна</dc:creator>
  <cp:lastModifiedBy>User</cp:lastModifiedBy>
  <cp:revision>19</cp:revision>
  <cp:lastPrinted>2018-04-19T09:56:58Z</cp:lastPrinted>
  <dcterms:created xsi:type="dcterms:W3CDTF">2017-11-30T12:54:58Z</dcterms:created>
  <dcterms:modified xsi:type="dcterms:W3CDTF">2018-05-07T11:15:30Z</dcterms:modified>
</cp:coreProperties>
</file>